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3146" autoAdjust="0"/>
  </p:normalViewPr>
  <p:slideViewPr>
    <p:cSldViewPr>
      <p:cViewPr varScale="1">
        <p:scale>
          <a:sx n="56" d="100"/>
          <a:sy n="56" d="100"/>
        </p:scale>
        <p:origin x="1758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v%20shakti\Desktop\Task%203_Final%20Conten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v%20shakti\Desktop\Task%203_Final%20Content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content Categories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6681365158362828"/>
          <c:y val="3.571483571778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079172009777"/>
          <c:y val="0.14866015520343265"/>
          <c:w val="0.80471140627851534"/>
          <c:h val="0.763311911916302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content categories'!$F$4</c:f>
              <c:strCache>
                <c:ptCount val="1"/>
                <c:pt idx="0">
                  <c:v> Score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7150" dist="19050" dir="5400000" sx="103000" sy="103000" algn="ctr" rotWithShape="0">
                <a:schemeClr val="tx1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content categories'!$E$5:$E$9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content categories'!$F$5:$F$9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0-4420-9686-B57CACC4D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0"/>
        <c:axId val="1386289488"/>
        <c:axId val="1874588560"/>
      </c:barChart>
      <c:catAx>
        <c:axId val="1386289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588560"/>
        <c:crosses val="autoZero"/>
        <c:auto val="1"/>
        <c:lblAlgn val="ctr"/>
        <c:lblOffset val="100"/>
        <c:noMultiLvlLbl val="0"/>
      </c:catAx>
      <c:valAx>
        <c:axId val="187458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28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Percentage Share</a:t>
            </a:r>
            <a:r>
              <a:rPr lang="en-US" sz="3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Top 5 Content Categories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2611591337205374"/>
          <c:w val="1"/>
          <c:h val="0.6784893284567719"/>
        </c:manualLayout>
      </c:layout>
      <c:pie3DChart>
        <c:varyColors val="1"/>
        <c:ser>
          <c:idx val="0"/>
          <c:order val="0"/>
          <c:tx>
            <c:strRef>
              <c:f>'Top 5 content categories'!$F$4</c:f>
              <c:strCache>
                <c:ptCount val="1"/>
                <c:pt idx="0">
                  <c:v> Score</c:v>
                </c:pt>
              </c:strCache>
            </c:strRef>
          </c:tx>
          <c:spPr>
            <a:effectLst>
              <a:outerShdw blurRad="57150" dist="19050" dir="5400000" sx="104000" sy="104000" algn="ctr" rotWithShape="0">
                <a:schemeClr val="tx1"/>
              </a:outerShdw>
            </a:effectLst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4000" sy="104000" algn="ctr" rotWithShape="0">
                  <a:schemeClr val="tx1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D3C7-490E-8CD9-F2E74E34E3D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4000" sy="104000" algn="ctr" rotWithShape="0">
                  <a:schemeClr val="tx1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D3C7-490E-8CD9-F2E74E34E3D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4000" sy="104000" algn="ctr" rotWithShape="0">
                  <a:schemeClr val="tx1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D3C7-490E-8CD9-F2E74E34E3D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4000" sy="104000" algn="ctr" rotWithShape="0">
                  <a:schemeClr val="tx1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D3C7-490E-8CD9-F2E74E34E3D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4000" sy="104000" algn="ctr" rotWithShape="0">
                  <a:schemeClr val="tx1"/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9-D3C7-490E-8CD9-F2E74E34E3D4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content categories'!$E$5:$E$9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content categories'!$F$5:$F$9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3C7-490E-8CD9-F2E74E34E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62261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0474" y="156265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349244"/>
            <a:ext cx="5677467" cy="2210542"/>
            <a:chOff x="0" y="-47625"/>
            <a:chExt cx="7569956" cy="294739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2947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</a:p>
            <a:p>
              <a:pPr>
                <a:lnSpc>
                  <a:spcPts val="2940"/>
                </a:lnSpc>
              </a:pPr>
              <a:endParaRPr lang="en-US" sz="28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4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Animal is the most popular categories of content, after that Science is the most popular which shows that people enjoy “Real-Life” and “Factual” content most.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A5CC357-3FCA-4A48-A01F-42FA7DDE16DC}"/>
              </a:ext>
            </a:extLst>
          </p:cNvPr>
          <p:cNvSpPr txBox="1"/>
          <p:nvPr/>
        </p:nvSpPr>
        <p:spPr>
          <a:xfrm>
            <a:off x="11581832" y="4114497"/>
            <a:ext cx="567746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is common category between top 5  categories and Healthy Eating ranked higher than Food. This may indicate that people aware and could use insight  to create a campaign and work  with healthy eating brands to boosts user engagement.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1685151"/>
            <a:ext cx="8673443" cy="5243573"/>
            <a:chOff x="0" y="0"/>
            <a:chExt cx="11564591" cy="453328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64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8"/>
              <a:ext cx="11564591" cy="2235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6409" y="-504595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430000" y="7286918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867400" y="2028889"/>
            <a:ext cx="10286999" cy="6275832"/>
          </a:xfrm>
          <a:prstGeom prst="rect">
            <a:avLst/>
          </a:prstGeom>
          <a:solidFill>
            <a:schemeClr val="bg1"/>
          </a:solidFill>
        </p:spPr>
        <p:txBody>
          <a:bodyPr lIns="2743200" tIns="914400" rIns="640080" bIns="0"/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 growing technology unicorn that need to adapt quickly to it’s global scale. Accenture has begun a 3 month POC focusing on these tasks: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Buzz’s big data practice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</a:t>
            </a:r>
          </a:p>
          <a:p>
            <a:pPr algn="ctr"/>
            <a:endParaRPr lang="en-US" sz="3200" dirty="0"/>
          </a:p>
          <a:p>
            <a:pPr algn="ctr"/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33195" y="1932973"/>
            <a:ext cx="6858001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1630" y="0"/>
            <a:ext cx="10857822" cy="10292443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lIns="3200400" tIns="4846320" rIns="274320"/>
          <a:lstStyle/>
          <a:p>
            <a:r>
              <a:rPr lang="en-A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100000 posts per day </a:t>
            </a:r>
          </a:p>
          <a:p>
            <a:r>
              <a:rPr lang="en-A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36500000 pieces of</a:t>
            </a:r>
          </a:p>
          <a:p>
            <a:r>
              <a:rPr lang="en-A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AU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Year!</a:t>
            </a:r>
            <a:endParaRPr lang="en-A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endParaRPr lang="en-A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</a:t>
            </a:r>
          </a:p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9" y="2308953"/>
            <a:ext cx="401686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725391" y="105891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66865" y="4200422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3716001" y="1028700"/>
            <a:ext cx="350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BD7DF8-D66C-4EB3-8078-7550931B8DF5}"/>
              </a:ext>
            </a:extLst>
          </p:cNvPr>
          <p:cNvSpPr txBox="1"/>
          <p:nvPr/>
        </p:nvSpPr>
        <p:spPr>
          <a:xfrm>
            <a:off x="4017308" y="1503645"/>
            <a:ext cx="371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B22AE6-448D-419A-9729-C0A24E8AD2F0}"/>
              </a:ext>
            </a:extLst>
          </p:cNvPr>
          <p:cNvSpPr txBox="1"/>
          <p:nvPr/>
        </p:nvSpPr>
        <p:spPr>
          <a:xfrm>
            <a:off x="5980351" y="2990470"/>
            <a:ext cx="301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Data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7B5988-C00C-4BDA-B025-E585E9D501C0}"/>
              </a:ext>
            </a:extLst>
          </p:cNvPr>
          <p:cNvSpPr txBox="1"/>
          <p:nvPr/>
        </p:nvSpPr>
        <p:spPr>
          <a:xfrm>
            <a:off x="7857853" y="4457346"/>
            <a:ext cx="257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B4598A-0CA6-4364-8AB5-1807DE664057}"/>
              </a:ext>
            </a:extLst>
          </p:cNvPr>
          <p:cNvSpPr txBox="1"/>
          <p:nvPr/>
        </p:nvSpPr>
        <p:spPr>
          <a:xfrm>
            <a:off x="9594506" y="6217648"/>
            <a:ext cx="21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066C5F-8D82-4C08-A2C4-14017F4D9CF8}"/>
              </a:ext>
            </a:extLst>
          </p:cNvPr>
          <p:cNvSpPr txBox="1"/>
          <p:nvPr/>
        </p:nvSpPr>
        <p:spPr>
          <a:xfrm>
            <a:off x="11425954" y="7972110"/>
            <a:ext cx="27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Uncover Insights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37651" y="6285284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1" y="860915"/>
            <a:ext cx="3543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56233" y="6285284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29765" y="6285284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5059B9-ED0D-47CC-91FF-DF9085433CCD}"/>
              </a:ext>
            </a:extLst>
          </p:cNvPr>
          <p:cNvSpPr txBox="1"/>
          <p:nvPr/>
        </p:nvSpPr>
        <p:spPr>
          <a:xfrm>
            <a:off x="1280569" y="4570265"/>
            <a:ext cx="4486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Total Unique Categories:</a:t>
            </a:r>
          </a:p>
          <a:p>
            <a:pPr algn="ctr"/>
            <a:r>
              <a:rPr lang="en-US" sz="2800" dirty="0"/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16</a:t>
            </a:r>
            <a:r>
              <a:rPr lang="en-US" sz="28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B98C5-90FF-4708-AEE0-34DB3B1BA96F}"/>
              </a:ext>
            </a:extLst>
          </p:cNvPr>
          <p:cNvSpPr txBox="1"/>
          <p:nvPr/>
        </p:nvSpPr>
        <p:spPr>
          <a:xfrm>
            <a:off x="6337330" y="4152900"/>
            <a:ext cx="4236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Most popular Category:</a:t>
            </a:r>
            <a:r>
              <a:rPr lang="en-US" sz="3600" dirty="0"/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animals</a:t>
            </a:r>
            <a:r>
              <a:rPr lang="en-US" sz="3600" dirty="0"/>
              <a:t> </a:t>
            </a:r>
          </a:p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1897</a:t>
            </a:r>
            <a:r>
              <a:rPr lang="en-US" sz="3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4C44A-6911-4BBC-A99B-9D0FB7F5188F}"/>
              </a:ext>
            </a:extLst>
          </p:cNvPr>
          <p:cNvSpPr txBox="1"/>
          <p:nvPr/>
        </p:nvSpPr>
        <p:spPr>
          <a:xfrm>
            <a:off x="12115800" y="4307512"/>
            <a:ext cx="3647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Most Post in a Month: </a:t>
            </a:r>
            <a:r>
              <a:rPr lang="en-US" sz="2800" dirty="0"/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May</a:t>
            </a:r>
            <a:r>
              <a:rPr lang="en-US" sz="2800" dirty="0"/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2138</a:t>
            </a:r>
            <a:r>
              <a:rPr lang="en-US" sz="2800" dirty="0"/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posts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A3689B7-2AB8-4A8C-9536-3746F68DE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619166"/>
              </p:ext>
            </p:extLst>
          </p:nvPr>
        </p:nvGraphicFramePr>
        <p:xfrm>
          <a:off x="3276600" y="1685151"/>
          <a:ext cx="13721700" cy="742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CFDF828-952B-49B5-A7AA-644BABAEDA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995021"/>
              </p:ext>
            </p:extLst>
          </p:nvPr>
        </p:nvGraphicFramePr>
        <p:xfrm>
          <a:off x="3009101" y="1383832"/>
          <a:ext cx="13831099" cy="750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265</Words>
  <Application>Microsoft Office PowerPoint</Application>
  <PresentationFormat>Custom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Arial</vt:lpstr>
      <vt:lpstr>Times New Roman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Tanuja Thakur</cp:lastModifiedBy>
  <cp:revision>18</cp:revision>
  <dcterms:created xsi:type="dcterms:W3CDTF">2006-08-16T00:00:00Z</dcterms:created>
  <dcterms:modified xsi:type="dcterms:W3CDTF">2022-12-30T22:16:10Z</dcterms:modified>
  <dc:identifier>DAEhDyfaYKE</dc:identifier>
</cp:coreProperties>
</file>